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918051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7" d="100"/>
          <a:sy n="107" d="100"/>
        </p:scale>
        <p:origin x="17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C1D2F01-243F-4E18-8E92-92DA30424E74}" type="datetimeFigureOut">
              <a:rPr kumimoji="1" lang="ja-JP" altLang="en-US" smtClean="0"/>
              <a:t>2024/4/19</a:t>
            </a:fld>
            <a:endParaRPr kumimoji="1" lang="ja-JP" altLang="en-US"/>
          </a:p>
        </p:txBody>
      </p:sp>
      <p:sp>
        <p:nvSpPr>
          <p:cNvPr id="4" name="スライド イメージ プレースホルダー 3"/>
          <p:cNvSpPr>
            <a:spLocks noGrp="1" noRot="1" noChangeAspect="1"/>
          </p:cNvSpPr>
          <p:nvPr>
            <p:ph type="sldImg" idx="2"/>
          </p:nvPr>
        </p:nvSpPr>
        <p:spPr>
          <a:xfrm>
            <a:off x="1158875" y="1243013"/>
            <a:ext cx="4489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DCB1D54-32D1-4BAF-8CC8-35C803CECE6B}" type="slidenum">
              <a:rPr kumimoji="1" lang="ja-JP" altLang="en-US" smtClean="0"/>
              <a:t>‹#›</a:t>
            </a:fld>
            <a:endParaRPr kumimoji="1" lang="ja-JP" altLang="en-US"/>
          </a:p>
        </p:txBody>
      </p:sp>
    </p:spTree>
    <p:extLst>
      <p:ext uri="{BB962C8B-B14F-4D97-AF65-F5344CB8AC3E}">
        <p14:creationId xmlns:p14="http://schemas.microsoft.com/office/powerpoint/2010/main" val="2993563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8875" y="1243013"/>
            <a:ext cx="44894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CB1D54-32D1-4BAF-8CC8-35C803CECE6B}" type="slidenum">
              <a:rPr kumimoji="1" lang="ja-JP" altLang="en-US" smtClean="0"/>
              <a:t>1</a:t>
            </a:fld>
            <a:endParaRPr kumimoji="1" lang="ja-JP" altLang="en-US"/>
          </a:p>
        </p:txBody>
      </p:sp>
    </p:spTree>
    <p:extLst>
      <p:ext uri="{BB962C8B-B14F-4D97-AF65-F5344CB8AC3E}">
        <p14:creationId xmlns:p14="http://schemas.microsoft.com/office/powerpoint/2010/main" val="3073278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8539" y="1122363"/>
            <a:ext cx="7803436"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7564" y="3602038"/>
            <a:ext cx="688538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304205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231449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365125"/>
            <a:ext cx="1979548"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31161" y="365125"/>
            <a:ext cx="5823888"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115873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92571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6379" y="1709740"/>
            <a:ext cx="7918192"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6379" y="4589465"/>
            <a:ext cx="791819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387582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1160" y="1825625"/>
            <a:ext cx="3901718"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7635" y="1825625"/>
            <a:ext cx="3901718"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354818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32356" y="365127"/>
            <a:ext cx="7918192"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2357" y="1681163"/>
            <a:ext cx="3883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32357" y="2505075"/>
            <a:ext cx="3883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635" y="1681163"/>
            <a:ext cx="390291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7635" y="2505075"/>
            <a:ext cx="3902914"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2123717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1661015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179819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2356" y="457200"/>
            <a:ext cx="2960954"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902914" y="987427"/>
            <a:ext cx="464763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2356" y="2057400"/>
            <a:ext cx="296095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391383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2356" y="457200"/>
            <a:ext cx="2960954"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902914" y="987427"/>
            <a:ext cx="4647635"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2356" y="2057400"/>
            <a:ext cx="296095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3DED8E-9998-43C8-9C50-B549F5BEF7C0}" type="datetimeFigureOut">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369927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365127"/>
            <a:ext cx="7918192"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1161" y="1825625"/>
            <a:ext cx="7918192"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31160" y="6356352"/>
            <a:ext cx="206561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DED8E-9998-43C8-9C50-B549F5BEF7C0}" type="datetimeFigureOut">
              <a:rPr kumimoji="1" lang="ja-JP" altLang="en-US" smtClean="0"/>
              <a:t>2024/4/19</a:t>
            </a:fld>
            <a:endParaRPr kumimoji="1" lang="ja-JP" altLang="en-US"/>
          </a:p>
        </p:txBody>
      </p:sp>
      <p:sp>
        <p:nvSpPr>
          <p:cNvPr id="5" name="Footer Placeholder 4"/>
          <p:cNvSpPr>
            <a:spLocks noGrp="1"/>
          </p:cNvSpPr>
          <p:nvPr>
            <p:ph type="ftr" sz="quarter" idx="3"/>
          </p:nvPr>
        </p:nvSpPr>
        <p:spPr>
          <a:xfrm>
            <a:off x="3041045" y="6356352"/>
            <a:ext cx="309842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83738" y="6356352"/>
            <a:ext cx="206561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109F9-C4C8-4B3B-8575-099F357DF9E4}" type="slidenum">
              <a:rPr kumimoji="1" lang="ja-JP" altLang="en-US" smtClean="0"/>
              <a:t>‹#›</a:t>
            </a:fld>
            <a:endParaRPr kumimoji="1" lang="ja-JP" altLang="en-US"/>
          </a:p>
        </p:txBody>
      </p:sp>
    </p:spTree>
    <p:extLst>
      <p:ext uri="{BB962C8B-B14F-4D97-AF65-F5344CB8AC3E}">
        <p14:creationId xmlns:p14="http://schemas.microsoft.com/office/powerpoint/2010/main" val="27172657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3488786-EADF-1327-5387-4E42821C2A77}"/>
              </a:ext>
            </a:extLst>
          </p:cNvPr>
          <p:cNvSpPr/>
          <p:nvPr/>
        </p:nvSpPr>
        <p:spPr>
          <a:xfrm>
            <a:off x="17313" y="3727689"/>
            <a:ext cx="2342868" cy="2757230"/>
          </a:xfrm>
          <a:prstGeom prst="rect">
            <a:avLst/>
          </a:prstGeom>
          <a:solidFill>
            <a:schemeClr val="accent5">
              <a:lumMod val="20000"/>
              <a:lumOff val="80000"/>
            </a:schemeClr>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356" dirty="0">
                <a:solidFill>
                  <a:schemeClr val="tx1"/>
                </a:solidFill>
                <a:latin typeface="BIZ UDPゴシック" panose="020B0400000000000000" pitchFamily="50" charset="-128"/>
                <a:ea typeface="BIZ UDPゴシック" panose="020B0400000000000000" pitchFamily="50" charset="-128"/>
              </a:rPr>
              <a:t>卒業生の写真をお願いします。（出来れば顔が見える作業風景でお願いします。）</a:t>
            </a:r>
            <a:endParaRPr kumimoji="1" lang="en-US" altLang="ja-JP" sz="1356" dirty="0">
              <a:solidFill>
                <a:schemeClr val="tx1"/>
              </a:solidFill>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BE25FF80-E3F5-C40A-587C-6782875E85EB}"/>
              </a:ext>
            </a:extLst>
          </p:cNvPr>
          <p:cNvSpPr/>
          <p:nvPr/>
        </p:nvSpPr>
        <p:spPr>
          <a:xfrm>
            <a:off x="0" y="792316"/>
            <a:ext cx="4676787" cy="2702440"/>
          </a:xfrm>
          <a:prstGeom prst="rect">
            <a:avLst/>
          </a:prstGeom>
          <a:solidFill>
            <a:schemeClr val="accent5">
              <a:lumMod val="20000"/>
              <a:lumOff val="80000"/>
            </a:schemeClr>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kumimoji="1" lang="ja-JP" altLang="en-US" sz="1356" dirty="0">
                <a:solidFill>
                  <a:schemeClr val="tx1"/>
                </a:solidFill>
                <a:latin typeface="BIZ UDゴシック" panose="020B0400000000000000" pitchFamily="49" charset="-128"/>
                <a:ea typeface="BIZ UDゴシック" panose="020B0400000000000000" pitchFamily="49" charset="-128"/>
              </a:rPr>
              <a:t>写真をお願いします。</a:t>
            </a:r>
            <a:endParaRPr kumimoji="1" lang="en-US" altLang="ja-JP" sz="1356"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1356" dirty="0">
              <a:solidFill>
                <a:schemeClr val="tx1"/>
              </a:solidFill>
              <a:latin typeface="BIZ UDゴシック" panose="020B0400000000000000" pitchFamily="49" charset="-128"/>
              <a:ea typeface="BIZ UDゴシック" panose="020B0400000000000000" pitchFamily="49" charset="-128"/>
            </a:endParaRPr>
          </a:p>
          <a:p>
            <a:r>
              <a:rPr kumimoji="1" lang="ja-JP" altLang="en-US" sz="1356" dirty="0">
                <a:solidFill>
                  <a:schemeClr val="tx1"/>
                </a:solidFill>
                <a:latin typeface="BIZ UDゴシック" panose="020B0400000000000000" pitchFamily="49" charset="-128"/>
                <a:ea typeface="BIZ UDゴシック" panose="020B0400000000000000" pitchFamily="49" charset="-128"/>
              </a:rPr>
              <a:t>・会社・社訓などイメージ図できる写真が望ましいです。</a:t>
            </a:r>
            <a:endParaRPr kumimoji="1" lang="en-US" altLang="ja-JP" sz="1356"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1356" dirty="0">
              <a:solidFill>
                <a:schemeClr val="tx1"/>
              </a:solidFill>
              <a:latin typeface="BIZ UDゴシック" panose="020B0400000000000000" pitchFamily="49" charset="-128"/>
              <a:ea typeface="BIZ UDゴシック" panose="020B0400000000000000" pitchFamily="49" charset="-128"/>
            </a:endParaRPr>
          </a:p>
          <a:p>
            <a:r>
              <a:rPr kumimoji="1" lang="ja-JP" altLang="en-US" sz="1356" dirty="0">
                <a:solidFill>
                  <a:schemeClr val="tx1"/>
                </a:solidFill>
                <a:latin typeface="BIZ UDゴシック" panose="020B0400000000000000" pitchFamily="49" charset="-128"/>
                <a:ea typeface="BIZ UDゴシック" panose="020B0400000000000000" pitchFamily="49" charset="-128"/>
              </a:rPr>
              <a:t>・複数の写真でも構いません。</a:t>
            </a:r>
            <a:endParaRPr kumimoji="1" lang="en-US" altLang="ja-JP" sz="1356"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1356" dirty="0">
              <a:solidFill>
                <a:schemeClr val="tx1"/>
              </a:solidFill>
              <a:latin typeface="BIZ UDゴシック" panose="020B0400000000000000" pitchFamily="49" charset="-128"/>
              <a:ea typeface="BIZ UDゴシック" panose="020B0400000000000000" pitchFamily="49" charset="-128"/>
            </a:endParaRPr>
          </a:p>
          <a:p>
            <a:r>
              <a:rPr kumimoji="1" lang="ja-JP" altLang="en-US" sz="1356" dirty="0">
                <a:solidFill>
                  <a:schemeClr val="tx1"/>
                </a:solidFill>
                <a:latin typeface="BIZ UDゴシック" panose="020B0400000000000000" pitchFamily="49" charset="-128"/>
                <a:ea typeface="BIZ UDゴシック" panose="020B0400000000000000" pitchFamily="49" charset="-128"/>
              </a:rPr>
              <a:t>・写真＋文章でも構いません。</a:t>
            </a:r>
            <a:endParaRPr kumimoji="1" lang="en-US" altLang="ja-JP" sz="1356" dirty="0">
              <a:solidFill>
                <a:schemeClr val="tx1"/>
              </a:solidFill>
              <a:latin typeface="BIZ UDゴシック" panose="020B0400000000000000" pitchFamily="49" charset="-128"/>
              <a:ea typeface="BIZ UDゴシック" panose="020B0400000000000000" pitchFamily="49" charset="-128"/>
            </a:endParaRPr>
          </a:p>
          <a:p>
            <a:endParaRPr kumimoji="1" lang="ja-JP" altLang="en-US" sz="1356" dirty="0">
              <a:solidFill>
                <a:schemeClr val="tx1"/>
              </a:solidFill>
              <a:latin typeface="BIZ UDゴシック" panose="020B0400000000000000" pitchFamily="49" charset="-128"/>
              <a:ea typeface="BIZ UDゴシック" panose="020B0400000000000000" pitchFamily="49" charset="-128"/>
            </a:endParaRPr>
          </a:p>
        </p:txBody>
      </p:sp>
      <p:pic>
        <p:nvPicPr>
          <p:cNvPr id="16" name="図 15">
            <a:extLst>
              <a:ext uri="{FF2B5EF4-FFF2-40B4-BE49-F238E27FC236}">
                <a16:creationId xmlns:a16="http://schemas.microsoft.com/office/drawing/2014/main" id="{93DE4747-23A1-E846-1F73-F71D4134D68F}"/>
              </a:ext>
            </a:extLst>
          </p:cNvPr>
          <p:cNvPicPr>
            <a:picLocks noChangeAspect="1"/>
          </p:cNvPicPr>
          <p:nvPr/>
        </p:nvPicPr>
        <p:blipFill>
          <a:blip r:embed="rId3"/>
          <a:stretch>
            <a:fillRect/>
          </a:stretch>
        </p:blipFill>
        <p:spPr>
          <a:xfrm>
            <a:off x="4711058" y="2879300"/>
            <a:ext cx="445366" cy="472818"/>
          </a:xfrm>
          <a:prstGeom prst="rect">
            <a:avLst/>
          </a:prstGeom>
        </p:spPr>
      </p:pic>
      <p:pic>
        <p:nvPicPr>
          <p:cNvPr id="18" name="図 17">
            <a:extLst>
              <a:ext uri="{FF2B5EF4-FFF2-40B4-BE49-F238E27FC236}">
                <a16:creationId xmlns:a16="http://schemas.microsoft.com/office/drawing/2014/main" id="{94BD295E-B8E2-BCC2-8FAD-8264FDCE7274}"/>
              </a:ext>
            </a:extLst>
          </p:cNvPr>
          <p:cNvPicPr>
            <a:picLocks noChangeAspect="1"/>
          </p:cNvPicPr>
          <p:nvPr/>
        </p:nvPicPr>
        <p:blipFill>
          <a:blip r:embed="rId4"/>
          <a:stretch>
            <a:fillRect/>
          </a:stretch>
        </p:blipFill>
        <p:spPr>
          <a:xfrm>
            <a:off x="4718082" y="2263875"/>
            <a:ext cx="463118" cy="482550"/>
          </a:xfrm>
          <a:prstGeom prst="rect">
            <a:avLst/>
          </a:prstGeom>
        </p:spPr>
      </p:pic>
      <p:pic>
        <p:nvPicPr>
          <p:cNvPr id="20" name="図 19">
            <a:extLst>
              <a:ext uri="{FF2B5EF4-FFF2-40B4-BE49-F238E27FC236}">
                <a16:creationId xmlns:a16="http://schemas.microsoft.com/office/drawing/2014/main" id="{0EEC7CD4-E3EA-F7C5-99D5-4C4184F8700B}"/>
              </a:ext>
            </a:extLst>
          </p:cNvPr>
          <p:cNvPicPr>
            <a:picLocks noChangeAspect="1"/>
          </p:cNvPicPr>
          <p:nvPr/>
        </p:nvPicPr>
        <p:blipFill>
          <a:blip r:embed="rId5"/>
          <a:stretch>
            <a:fillRect/>
          </a:stretch>
        </p:blipFill>
        <p:spPr>
          <a:xfrm>
            <a:off x="4702789" y="1604402"/>
            <a:ext cx="490713" cy="511303"/>
          </a:xfrm>
          <a:prstGeom prst="rect">
            <a:avLst/>
          </a:prstGeom>
        </p:spPr>
      </p:pic>
      <p:sp>
        <p:nvSpPr>
          <p:cNvPr id="27" name="テキスト ボックス 26">
            <a:extLst>
              <a:ext uri="{FF2B5EF4-FFF2-40B4-BE49-F238E27FC236}">
                <a16:creationId xmlns:a16="http://schemas.microsoft.com/office/drawing/2014/main" id="{BCF46529-1BFF-2FCA-A96E-6F6E606ADFFC}"/>
              </a:ext>
            </a:extLst>
          </p:cNvPr>
          <p:cNvSpPr txBox="1"/>
          <p:nvPr/>
        </p:nvSpPr>
        <p:spPr>
          <a:xfrm>
            <a:off x="0" y="388956"/>
            <a:ext cx="9114614" cy="300980"/>
          </a:xfrm>
          <a:prstGeom prst="rect">
            <a:avLst/>
          </a:prstGeom>
          <a:solidFill>
            <a:schemeClr val="accent5">
              <a:lumMod val="20000"/>
              <a:lumOff val="80000"/>
            </a:schemeClr>
          </a:solidFill>
          <a:ln w="28575">
            <a:solidFill>
              <a:srgbClr val="7030A0"/>
            </a:solidFill>
          </a:ln>
        </p:spPr>
        <p:txBody>
          <a:bodyPr wrap="square" rtlCol="0" anchor="ctr" anchorCtr="1">
            <a:spAutoFit/>
          </a:bodyPr>
          <a:lstStyle/>
          <a:p>
            <a:r>
              <a:rPr kumimoji="1" lang="ja-JP" altLang="en-US" sz="1356"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〇〇</a:t>
            </a:r>
            <a:r>
              <a:rPr kumimoji="1" lang="en-US" altLang="ja-JP" sz="1356"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1356"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株式会社（所在地または勤務地の県名）　○○部○○課　　　　　　　　　　</a:t>
            </a:r>
          </a:p>
        </p:txBody>
      </p:sp>
      <p:sp>
        <p:nvSpPr>
          <p:cNvPr id="29" name="テキスト ボックス 28">
            <a:extLst>
              <a:ext uri="{FF2B5EF4-FFF2-40B4-BE49-F238E27FC236}">
                <a16:creationId xmlns:a16="http://schemas.microsoft.com/office/drawing/2014/main" id="{3957926A-E14B-FABD-39DE-A992CAC197D4}"/>
              </a:ext>
            </a:extLst>
          </p:cNvPr>
          <p:cNvSpPr txBox="1"/>
          <p:nvPr/>
        </p:nvSpPr>
        <p:spPr>
          <a:xfrm>
            <a:off x="5194902" y="1473850"/>
            <a:ext cx="3919711" cy="533288"/>
          </a:xfrm>
          <a:prstGeom prst="rect">
            <a:avLst/>
          </a:prstGeom>
          <a:solidFill>
            <a:schemeClr val="accent5">
              <a:lumMod val="20000"/>
              <a:lumOff val="80000"/>
            </a:schemeClr>
          </a:solidFill>
          <a:ln w="28575">
            <a:solidFill>
              <a:srgbClr val="7030A0"/>
            </a:solidFill>
          </a:ln>
        </p:spPr>
        <p:txBody>
          <a:bodyPr wrap="square" rtlCol="0">
            <a:spAutoFit/>
          </a:bodyPr>
          <a:lstStyle/>
          <a:p>
            <a:r>
              <a:rPr kumimoji="1" lang="ja-JP" altLang="en-US" sz="834" dirty="0">
                <a:latin typeface="BIZ UDPゴシック" panose="020B0400000000000000" pitchFamily="50" charset="-128"/>
                <a:ea typeface="BIZ UDPゴシック" panose="020B0400000000000000" pitchFamily="50" charset="-128"/>
              </a:rPr>
              <a:t>ステップアップ制度や研修などを文章でお願いします。</a:t>
            </a:r>
            <a:endParaRPr kumimoji="1" lang="en-US" altLang="ja-JP" sz="834" dirty="0">
              <a:latin typeface="BIZ UDPゴシック" panose="020B0400000000000000" pitchFamily="50" charset="-128"/>
              <a:ea typeface="BIZ UDPゴシック" panose="020B0400000000000000" pitchFamily="50" charset="-128"/>
            </a:endParaRPr>
          </a:p>
          <a:p>
            <a:endParaRPr kumimoji="1" lang="en-US" altLang="ja-JP" sz="677" dirty="0">
              <a:latin typeface="BIZ UDPゴシック" panose="020B0400000000000000" pitchFamily="50" charset="-128"/>
              <a:ea typeface="BIZ UDPゴシック" panose="020B0400000000000000" pitchFamily="50" charset="-128"/>
            </a:endParaRPr>
          </a:p>
          <a:p>
            <a:endParaRPr kumimoji="1" lang="en-US" altLang="ja-JP" sz="677" dirty="0">
              <a:latin typeface="BIZ UDPゴシック" panose="020B0400000000000000" pitchFamily="50" charset="-128"/>
              <a:ea typeface="BIZ UDPゴシック" panose="020B0400000000000000" pitchFamily="50" charset="-128"/>
            </a:endParaRPr>
          </a:p>
          <a:p>
            <a:endParaRPr kumimoji="1" lang="en-US" altLang="ja-JP" sz="677" dirty="0">
              <a:latin typeface="BIZ UDPゴシック" panose="020B0400000000000000" pitchFamily="50" charset="-128"/>
              <a:ea typeface="BIZ UDPゴシック" panose="020B0400000000000000" pitchFamily="50" charset="-128"/>
            </a:endParaRPr>
          </a:p>
        </p:txBody>
      </p:sp>
      <p:sp>
        <p:nvSpPr>
          <p:cNvPr id="30" name="テキスト ボックス 29">
            <a:extLst>
              <a:ext uri="{FF2B5EF4-FFF2-40B4-BE49-F238E27FC236}">
                <a16:creationId xmlns:a16="http://schemas.microsoft.com/office/drawing/2014/main" id="{74B09F9F-C372-F3A2-A963-A6952E127FCB}"/>
              </a:ext>
            </a:extLst>
          </p:cNvPr>
          <p:cNvSpPr txBox="1"/>
          <p:nvPr/>
        </p:nvSpPr>
        <p:spPr>
          <a:xfrm>
            <a:off x="5194902" y="2137570"/>
            <a:ext cx="3919711" cy="533288"/>
          </a:xfrm>
          <a:prstGeom prst="rect">
            <a:avLst/>
          </a:prstGeom>
          <a:solidFill>
            <a:schemeClr val="accent5">
              <a:lumMod val="20000"/>
              <a:lumOff val="80000"/>
            </a:schemeClr>
          </a:solidFill>
          <a:ln w="28575">
            <a:solidFill>
              <a:srgbClr val="7030A0"/>
            </a:solidFill>
          </a:ln>
        </p:spPr>
        <p:txBody>
          <a:bodyPr wrap="square" rtlCol="0">
            <a:spAutoFit/>
          </a:bodyPr>
          <a:lstStyle/>
          <a:p>
            <a:r>
              <a:rPr lang="ja-JP" altLang="en-US" sz="834"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入社５年後の平均年収（高卒）、</a:t>
            </a:r>
            <a:r>
              <a:rPr lang="en-US" altLang="ja-JP" sz="834"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en-US" sz="834"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歳の平均年収（高卒）を文章でお願いします。</a:t>
            </a:r>
            <a:endParaRPr lang="en-US" altLang="ja-JP" sz="834"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lang="en-US" altLang="ja-JP" sz="677"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en-US" altLang="ja-JP" sz="677"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en-US" altLang="ja-JP" sz="677" dirty="0">
              <a:latin typeface="BIZ UDPゴシック" panose="020B0400000000000000" pitchFamily="50" charset="-128"/>
              <a:ea typeface="BIZ UDPゴシック" panose="020B0400000000000000" pitchFamily="50" charset="-128"/>
            </a:endParaRPr>
          </a:p>
        </p:txBody>
      </p:sp>
      <p:sp>
        <p:nvSpPr>
          <p:cNvPr id="31" name="テキスト ボックス 30">
            <a:extLst>
              <a:ext uri="{FF2B5EF4-FFF2-40B4-BE49-F238E27FC236}">
                <a16:creationId xmlns:a16="http://schemas.microsoft.com/office/drawing/2014/main" id="{A948F18D-6000-A7EA-84BD-5264597BF191}"/>
              </a:ext>
            </a:extLst>
          </p:cNvPr>
          <p:cNvSpPr txBox="1"/>
          <p:nvPr/>
        </p:nvSpPr>
        <p:spPr>
          <a:xfrm>
            <a:off x="5194902" y="2798542"/>
            <a:ext cx="3919711" cy="533288"/>
          </a:xfrm>
          <a:prstGeom prst="rect">
            <a:avLst/>
          </a:prstGeom>
          <a:solidFill>
            <a:schemeClr val="accent5">
              <a:lumMod val="20000"/>
              <a:lumOff val="80000"/>
            </a:schemeClr>
          </a:solidFill>
          <a:ln w="28575">
            <a:solidFill>
              <a:srgbClr val="7030A0"/>
            </a:solidFill>
          </a:ln>
        </p:spPr>
        <p:txBody>
          <a:bodyPr wrap="square" rtlCol="0">
            <a:spAutoFit/>
          </a:bodyPr>
          <a:lstStyle/>
          <a:p>
            <a:r>
              <a:rPr kumimoji="1" lang="ja-JP" altLang="en-US" sz="834" dirty="0">
                <a:latin typeface="BIZ UDPゴシック" panose="020B0400000000000000" pitchFamily="50" charset="-128"/>
                <a:ea typeface="BIZ UDPゴシック" panose="020B0400000000000000" pitchFamily="50" charset="-128"/>
              </a:rPr>
              <a:t>会社のイベントや行事を文章でお願いします。</a:t>
            </a:r>
            <a:endParaRPr kumimoji="1" lang="en-US" altLang="ja-JP" sz="834" dirty="0">
              <a:latin typeface="BIZ UDPゴシック" panose="020B0400000000000000" pitchFamily="50" charset="-128"/>
              <a:ea typeface="BIZ UDPゴシック" panose="020B0400000000000000" pitchFamily="50" charset="-128"/>
            </a:endParaRPr>
          </a:p>
          <a:p>
            <a:endParaRPr kumimoji="1" lang="en-US" altLang="ja-JP" sz="677" dirty="0">
              <a:latin typeface="BIZ UDPゴシック" panose="020B0400000000000000" pitchFamily="50" charset="-128"/>
              <a:ea typeface="BIZ UDPゴシック" panose="020B0400000000000000" pitchFamily="50" charset="-128"/>
            </a:endParaRPr>
          </a:p>
          <a:p>
            <a:endParaRPr kumimoji="1" lang="en-US" altLang="ja-JP" sz="677" dirty="0">
              <a:latin typeface="BIZ UDPゴシック" panose="020B0400000000000000" pitchFamily="50" charset="-128"/>
              <a:ea typeface="BIZ UDPゴシック" panose="020B0400000000000000" pitchFamily="50" charset="-128"/>
            </a:endParaRPr>
          </a:p>
          <a:p>
            <a:endParaRPr kumimoji="1" lang="en-US" altLang="ja-JP" sz="677" dirty="0">
              <a:latin typeface="BIZ UDPゴシック" panose="020B0400000000000000" pitchFamily="50" charset="-128"/>
              <a:ea typeface="BIZ UDPゴシック" panose="020B0400000000000000" pitchFamily="50" charset="-128"/>
            </a:endParaRPr>
          </a:p>
        </p:txBody>
      </p:sp>
      <p:sp>
        <p:nvSpPr>
          <p:cNvPr id="32" name="テキスト ボックス 31">
            <a:extLst>
              <a:ext uri="{FF2B5EF4-FFF2-40B4-BE49-F238E27FC236}">
                <a16:creationId xmlns:a16="http://schemas.microsoft.com/office/drawing/2014/main" id="{D161EA87-EBE9-022A-937F-860237007354}"/>
              </a:ext>
            </a:extLst>
          </p:cNvPr>
          <p:cNvSpPr txBox="1"/>
          <p:nvPr/>
        </p:nvSpPr>
        <p:spPr>
          <a:xfrm>
            <a:off x="0" y="3497553"/>
            <a:ext cx="6882337" cy="249171"/>
          </a:xfrm>
          <a:prstGeom prst="rect">
            <a:avLst/>
          </a:prstGeom>
          <a:solidFill>
            <a:schemeClr val="accent5">
              <a:lumMod val="20000"/>
              <a:lumOff val="80000"/>
            </a:schemeClr>
          </a:solidFill>
          <a:ln w="28575">
            <a:solidFill>
              <a:srgbClr val="7030A0"/>
            </a:solidFill>
          </a:ln>
        </p:spPr>
        <p:txBody>
          <a:bodyPr wrap="square" rtlCol="0" anchor="ctr">
            <a:spAutoFit/>
          </a:bodyPr>
          <a:lstStyle/>
          <a:p>
            <a:pPr algn="ctr"/>
            <a:r>
              <a:rPr lang="ja-JP" altLang="ja-JP"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２０</a:t>
            </a:r>
            <a:r>
              <a:rPr lang="ja-JP" altLang="en-US"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〇〇</a:t>
            </a:r>
            <a:r>
              <a:rPr lang="ja-JP" altLang="ja-JP"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年度入社</a:t>
            </a:r>
            <a:r>
              <a:rPr lang="ja-JP" altLang="en-US"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（入社○年目）</a:t>
            </a:r>
            <a:r>
              <a:rPr lang="ja-JP" altLang="ja-JP"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氏 名</a:t>
            </a:r>
            <a:r>
              <a:rPr lang="ja-JP" altLang="ja-JP"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〇〇</a:t>
            </a:r>
            <a:r>
              <a:rPr lang="ja-JP" altLang="ja-JP"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中学校出身）</a:t>
            </a:r>
            <a:r>
              <a:rPr lang="ja-JP" altLang="en-US"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所属：</a:t>
            </a:r>
            <a:r>
              <a:rPr lang="ja-JP" altLang="en-US"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〇〇部・〇〇課　</a:t>
            </a:r>
            <a:r>
              <a:rPr lang="en-US" altLang="ja-JP"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19"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役職があれば記入してください。</a:t>
            </a:r>
            <a:endParaRPr kumimoji="1" lang="ja-JP" altLang="en-US" sz="1019"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37" name="テキスト ボックス 36">
            <a:extLst>
              <a:ext uri="{FF2B5EF4-FFF2-40B4-BE49-F238E27FC236}">
                <a16:creationId xmlns:a16="http://schemas.microsoft.com/office/drawing/2014/main" id="{F50985F3-4F66-8777-2BFD-1C442148B260}"/>
              </a:ext>
            </a:extLst>
          </p:cNvPr>
          <p:cNvSpPr txBox="1"/>
          <p:nvPr/>
        </p:nvSpPr>
        <p:spPr>
          <a:xfrm>
            <a:off x="2360181" y="3731163"/>
            <a:ext cx="2214440" cy="2757230"/>
          </a:xfrm>
          <a:prstGeom prst="rect">
            <a:avLst/>
          </a:prstGeom>
          <a:solidFill>
            <a:schemeClr val="accent5">
              <a:lumMod val="20000"/>
              <a:lumOff val="80000"/>
            </a:schemeClr>
          </a:solidFill>
          <a:ln w="28575">
            <a:solidFill>
              <a:srgbClr val="7030A0"/>
            </a:solidFill>
          </a:ln>
        </p:spPr>
        <p:txBody>
          <a:bodyPr wrap="square" rtlCol="0">
            <a:spAutoFit/>
          </a:bodyPr>
          <a:lstStyle/>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仕事内容</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仕事の魅力は？</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会社を選んだ理由は？</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苦労したことは？</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社会人になって成長したことは？</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就職後取得した資格または習得した技術は？</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p:txBody>
      </p:sp>
      <p:sp>
        <p:nvSpPr>
          <p:cNvPr id="40" name="テキスト ボックス 39">
            <a:extLst>
              <a:ext uri="{FF2B5EF4-FFF2-40B4-BE49-F238E27FC236}">
                <a16:creationId xmlns:a16="http://schemas.microsoft.com/office/drawing/2014/main" id="{E255EB7A-7AC6-4BB1-F4D0-35C52A53F385}"/>
              </a:ext>
            </a:extLst>
          </p:cNvPr>
          <p:cNvSpPr txBox="1"/>
          <p:nvPr/>
        </p:nvSpPr>
        <p:spPr>
          <a:xfrm>
            <a:off x="7311890" y="3477612"/>
            <a:ext cx="1606146" cy="254685"/>
          </a:xfrm>
          <a:prstGeom prst="rect">
            <a:avLst/>
          </a:prstGeom>
          <a:noFill/>
          <a:ln>
            <a:noFill/>
          </a:ln>
        </p:spPr>
        <p:txBody>
          <a:bodyPr wrap="square" rtlCol="0" anchor="ctr" anchorCtr="1">
            <a:spAutoFit/>
          </a:bodyPr>
          <a:lstStyle/>
          <a:p>
            <a:r>
              <a:rPr kumimoji="1" lang="en-US" altLang="ja-JP" sz="1055"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kumimoji="1" lang="ja-JP" altLang="en-US" sz="1055"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日のスケジュール</a:t>
            </a:r>
            <a:endParaRPr kumimoji="1" lang="en-US" altLang="ja-JP" sz="1055"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39" name="テキスト ボックス 38">
            <a:extLst>
              <a:ext uri="{FF2B5EF4-FFF2-40B4-BE49-F238E27FC236}">
                <a16:creationId xmlns:a16="http://schemas.microsoft.com/office/drawing/2014/main" id="{E9060480-E8DB-3A2C-B962-771D08BCF257}"/>
              </a:ext>
            </a:extLst>
          </p:cNvPr>
          <p:cNvSpPr txBox="1"/>
          <p:nvPr/>
        </p:nvSpPr>
        <p:spPr>
          <a:xfrm>
            <a:off x="5194902" y="804815"/>
            <a:ext cx="3919712" cy="568041"/>
          </a:xfrm>
          <a:prstGeom prst="rect">
            <a:avLst/>
          </a:prstGeom>
          <a:solidFill>
            <a:schemeClr val="accent5">
              <a:lumMod val="20000"/>
              <a:lumOff val="80000"/>
            </a:schemeClr>
          </a:solidFill>
          <a:ln w="28575">
            <a:solidFill>
              <a:srgbClr val="7030A0"/>
            </a:solidFill>
          </a:ln>
        </p:spPr>
        <p:txBody>
          <a:bodyPr wrap="square" rtlCol="0">
            <a:spAutoFit/>
          </a:bodyPr>
          <a:lstStyle/>
          <a:p>
            <a:r>
              <a:rPr lang="ja-JP" altLang="en-US" sz="834"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会社概要および高校生へのメッセージを文章でお願いします。</a:t>
            </a:r>
            <a:endParaRPr lang="en-US" altLang="ja-JP" sz="834"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lang="en-US" altLang="ja-JP" sz="677"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en-US" altLang="ja-JP" sz="677"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en-US" altLang="ja-JP" sz="677"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en-US" altLang="ja-JP" sz="226" dirty="0">
              <a:latin typeface="BIZ UDPゴシック" panose="020B0400000000000000" pitchFamily="50" charset="-128"/>
              <a:ea typeface="BIZ UDPゴシック" panose="020B0400000000000000" pitchFamily="50" charset="-128"/>
            </a:endParaRPr>
          </a:p>
        </p:txBody>
      </p:sp>
      <p:graphicFrame>
        <p:nvGraphicFramePr>
          <p:cNvPr id="4" name="表 3">
            <a:extLst>
              <a:ext uri="{FF2B5EF4-FFF2-40B4-BE49-F238E27FC236}">
                <a16:creationId xmlns:a16="http://schemas.microsoft.com/office/drawing/2014/main" id="{CB097029-72A7-DA3E-BC67-5D53F36CB8AA}"/>
              </a:ext>
            </a:extLst>
          </p:cNvPr>
          <p:cNvGraphicFramePr>
            <a:graphicFrameLocks noGrp="1"/>
          </p:cNvGraphicFramePr>
          <p:nvPr>
            <p:extLst>
              <p:ext uri="{D42A27DB-BD31-4B8C-83A1-F6EECF244321}">
                <p14:modId xmlns:p14="http://schemas.microsoft.com/office/powerpoint/2010/main" val="1347911951"/>
              </p:ext>
            </p:extLst>
          </p:nvPr>
        </p:nvGraphicFramePr>
        <p:xfrm>
          <a:off x="7033236" y="3707062"/>
          <a:ext cx="2132832" cy="2777860"/>
        </p:xfrm>
        <a:graphic>
          <a:graphicData uri="http://schemas.openxmlformats.org/drawingml/2006/table">
            <a:tbl>
              <a:tblPr firstRow="1" bandRow="1">
                <a:tableStyleId>{3B4B98B0-60AC-42C2-AFA5-B58CD77FA1E5}</a:tableStyleId>
              </a:tblPr>
              <a:tblGrid>
                <a:gridCol w="423418">
                  <a:extLst>
                    <a:ext uri="{9D8B030D-6E8A-4147-A177-3AD203B41FA5}">
                      <a16:colId xmlns:a16="http://schemas.microsoft.com/office/drawing/2014/main" val="567561931"/>
                    </a:ext>
                  </a:extLst>
                </a:gridCol>
                <a:gridCol w="1709414">
                  <a:extLst>
                    <a:ext uri="{9D8B030D-6E8A-4147-A177-3AD203B41FA5}">
                      <a16:colId xmlns:a16="http://schemas.microsoft.com/office/drawing/2014/main" val="404913621"/>
                    </a:ext>
                  </a:extLst>
                </a:gridCol>
              </a:tblGrid>
              <a:tr h="277786">
                <a:tc>
                  <a:txBody>
                    <a:bodyPr/>
                    <a:lstStyle/>
                    <a:p>
                      <a:pPr algn="ctr"/>
                      <a:r>
                        <a:rPr kumimoji="1" lang="ja-JP" altLang="en-US" sz="700" dirty="0"/>
                        <a:t>時間</a:t>
                      </a:r>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t>予定</a:t>
                      </a:r>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5844942"/>
                  </a:ext>
                </a:extLst>
              </a:tr>
              <a:tr h="277786">
                <a:tc>
                  <a:txBody>
                    <a:bodyPr/>
                    <a:lstStyle/>
                    <a:p>
                      <a:r>
                        <a:rPr kumimoji="1" lang="en-US" altLang="ja-JP" sz="700" dirty="0"/>
                        <a:t>8:30</a:t>
                      </a:r>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t>朝礼・ミーティング</a:t>
                      </a:r>
                      <a:endParaRPr kumimoji="1" lang="en-US" altLang="ja-JP"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5401209"/>
                  </a:ext>
                </a:extLst>
              </a:tr>
              <a:tr h="277786">
                <a:tc>
                  <a:txBody>
                    <a:bodyPr/>
                    <a:lstStyle/>
                    <a:p>
                      <a:r>
                        <a:rPr kumimoji="1" lang="en-US" altLang="ja-JP" sz="700" dirty="0"/>
                        <a:t>9:00</a:t>
                      </a:r>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t>常務開始</a:t>
                      </a:r>
                      <a:endParaRPr kumimoji="1" lang="en-US" altLang="ja-JP"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6170295"/>
                  </a:ext>
                </a:extLst>
              </a:tr>
              <a:tr h="277786">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82740"/>
                  </a:ext>
                </a:extLst>
              </a:tr>
              <a:tr h="277786">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900200"/>
                  </a:ext>
                </a:extLst>
              </a:tr>
              <a:tr h="277786">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0086"/>
                  </a:ext>
                </a:extLst>
              </a:tr>
              <a:tr h="277786">
                <a:tc>
                  <a:txBody>
                    <a:bodyPr/>
                    <a:lstStyle/>
                    <a:p>
                      <a:endParaRPr kumimoji="1" lang="ja-JP" altLang="en-US" sz="70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8543379"/>
                  </a:ext>
                </a:extLst>
              </a:tr>
              <a:tr h="277786">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750624"/>
                  </a:ext>
                </a:extLst>
              </a:tr>
              <a:tr h="277786">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3825077"/>
                  </a:ext>
                </a:extLst>
              </a:tr>
              <a:tr h="277786">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700" dirty="0"/>
                    </a:p>
                  </a:txBody>
                  <a:tcPr marL="68854" marR="68854" marT="34427" marB="344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6032465"/>
                  </a:ext>
                </a:extLst>
              </a:tr>
            </a:tbl>
          </a:graphicData>
        </a:graphic>
      </p:graphicFrame>
      <p:sp>
        <p:nvSpPr>
          <p:cNvPr id="6" name="四角形: 角を丸くする 5">
            <a:extLst>
              <a:ext uri="{FF2B5EF4-FFF2-40B4-BE49-F238E27FC236}">
                <a16:creationId xmlns:a16="http://schemas.microsoft.com/office/drawing/2014/main" id="{DDC459DA-B0A7-DFBB-FD0F-3749065B89CA}"/>
              </a:ext>
            </a:extLst>
          </p:cNvPr>
          <p:cNvSpPr/>
          <p:nvPr/>
        </p:nvSpPr>
        <p:spPr>
          <a:xfrm>
            <a:off x="7230285" y="4407907"/>
            <a:ext cx="1738733" cy="1428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356" dirty="0">
                <a:ea typeface="游明朝" panose="02020400000000000000" pitchFamily="18" charset="-128"/>
                <a:cs typeface="Times New Roman" panose="02020603050405020304" pitchFamily="18" charset="0"/>
              </a:rPr>
              <a:t>日勤のみの場合は１日のスケジュールを交代勤務の場合はそれぞれの始業時間と終業時間をお願いします。</a:t>
            </a:r>
            <a:endParaRPr kumimoji="1" lang="ja-JP" altLang="en-US" sz="1356" dirty="0"/>
          </a:p>
        </p:txBody>
      </p:sp>
      <p:sp>
        <p:nvSpPr>
          <p:cNvPr id="10" name="テキスト ボックス 9">
            <a:extLst>
              <a:ext uri="{FF2B5EF4-FFF2-40B4-BE49-F238E27FC236}">
                <a16:creationId xmlns:a16="http://schemas.microsoft.com/office/drawing/2014/main" id="{FD72C50D-BDA4-36EE-36F4-FA03A6229737}"/>
              </a:ext>
            </a:extLst>
          </p:cNvPr>
          <p:cNvSpPr txBox="1"/>
          <p:nvPr/>
        </p:nvSpPr>
        <p:spPr>
          <a:xfrm>
            <a:off x="4574621" y="3732887"/>
            <a:ext cx="2307716" cy="2757230"/>
          </a:xfrm>
          <a:prstGeom prst="rect">
            <a:avLst/>
          </a:prstGeom>
          <a:solidFill>
            <a:schemeClr val="accent5">
              <a:lumMod val="20000"/>
              <a:lumOff val="80000"/>
            </a:schemeClr>
          </a:solidFill>
          <a:ln w="28575">
            <a:solidFill>
              <a:srgbClr val="7030A0"/>
            </a:solidFill>
          </a:ln>
        </p:spPr>
        <p:txBody>
          <a:bodyPr wrap="square" rtlCol="0">
            <a:spAutoFit/>
          </a:bodyPr>
          <a:lstStyle/>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高校時代の経験が役に立ったことは？　</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休日は何をしていますか？</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食事は自炊ですかそれとも外食ですか？</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将来の夢は？ </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福利厚生の中で何が一番魅力的ですか？</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r>
              <a:rPr kumimoji="1" lang="en-US" altLang="ja-JP" sz="753" dirty="0">
                <a:solidFill>
                  <a:schemeClr val="accent1"/>
                </a:solidFill>
                <a:latin typeface="BIZ UDPゴシック" panose="020B0400000000000000" pitchFamily="50" charset="-128"/>
                <a:ea typeface="BIZ UDPゴシック" panose="020B0400000000000000" pitchFamily="50" charset="-128"/>
              </a:rPr>
              <a:t>Q</a:t>
            </a:r>
            <a:r>
              <a:rPr kumimoji="1" lang="ja-JP" altLang="en-US" sz="753" dirty="0">
                <a:solidFill>
                  <a:schemeClr val="accent1"/>
                </a:solidFill>
                <a:latin typeface="BIZ UDPゴシック" panose="020B0400000000000000" pitchFamily="50" charset="-128"/>
                <a:ea typeface="BIZ UDPゴシック" panose="020B0400000000000000" pitchFamily="50" charset="-128"/>
              </a:rPr>
              <a:t>　後輩へ一言お願いします。</a:t>
            </a:r>
            <a:endParaRPr kumimoji="1" lang="en-US" altLang="ja-JP" sz="753"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753" dirty="0">
                <a:solidFill>
                  <a:srgbClr val="FF0000"/>
                </a:solidFill>
                <a:latin typeface="BIZ UDPゴシック" panose="020B0400000000000000" pitchFamily="50" charset="-128"/>
                <a:ea typeface="BIZ UDPゴシック" panose="020B0400000000000000" pitchFamily="50" charset="-128"/>
              </a:rPr>
              <a:t>A</a:t>
            </a:r>
            <a:r>
              <a:rPr kumimoji="1" lang="ja-JP" altLang="en-US" sz="753" dirty="0">
                <a:solidFill>
                  <a:srgbClr val="FF0000"/>
                </a:solidFill>
                <a:latin typeface="BIZ UDPゴシック" panose="020B0400000000000000" pitchFamily="50" charset="-128"/>
                <a:ea typeface="BIZ UDPゴシック" panose="020B0400000000000000" pitchFamily="50" charset="-128"/>
              </a:rPr>
              <a:t>　赤文字で解答をお願いします。</a:t>
            </a:r>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a:p>
            <a:endParaRPr kumimoji="1" lang="en-US" altLang="ja-JP" sz="753" dirty="0">
              <a:solidFill>
                <a:srgbClr val="FF0000"/>
              </a:solidFill>
              <a:latin typeface="BIZ UDPゴシック" panose="020B0400000000000000" pitchFamily="50" charset="-128"/>
              <a:ea typeface="BIZ UDPゴシック" panose="020B0400000000000000" pitchFamily="50" charset="-128"/>
            </a:endParaRPr>
          </a:p>
        </p:txBody>
      </p:sp>
      <p:grpSp>
        <p:nvGrpSpPr>
          <p:cNvPr id="5" name="グループ化 4">
            <a:extLst>
              <a:ext uri="{FF2B5EF4-FFF2-40B4-BE49-F238E27FC236}">
                <a16:creationId xmlns:a16="http://schemas.microsoft.com/office/drawing/2014/main" id="{045CFAB1-457C-AE87-BA43-71DF2BCD0FD5}"/>
              </a:ext>
            </a:extLst>
          </p:cNvPr>
          <p:cNvGrpSpPr/>
          <p:nvPr/>
        </p:nvGrpSpPr>
        <p:grpSpPr>
          <a:xfrm>
            <a:off x="4688384" y="881613"/>
            <a:ext cx="490713" cy="600719"/>
            <a:chOff x="5061152" y="708692"/>
            <a:chExt cx="529491" cy="648190"/>
          </a:xfrm>
        </p:grpSpPr>
        <p:pic>
          <p:nvPicPr>
            <p:cNvPr id="22" name="図 21">
              <a:extLst>
                <a:ext uri="{FF2B5EF4-FFF2-40B4-BE49-F238E27FC236}">
                  <a16:creationId xmlns:a16="http://schemas.microsoft.com/office/drawing/2014/main" id="{DF94C599-A4B5-86B5-F476-310B1078AA5F}"/>
                </a:ext>
              </a:extLst>
            </p:cNvPr>
            <p:cNvPicPr>
              <a:picLocks noChangeAspect="1"/>
            </p:cNvPicPr>
            <p:nvPr/>
          </p:nvPicPr>
          <p:blipFill>
            <a:blip r:embed="rId5"/>
            <a:stretch>
              <a:fillRect/>
            </a:stretch>
          </p:blipFill>
          <p:spPr>
            <a:xfrm>
              <a:off x="5074426" y="708692"/>
              <a:ext cx="504863" cy="555375"/>
            </a:xfrm>
            <a:prstGeom prst="rect">
              <a:avLst/>
            </a:prstGeom>
          </p:spPr>
        </p:pic>
        <p:sp>
          <p:nvSpPr>
            <p:cNvPr id="23" name="テキスト ボックス 22">
              <a:extLst>
                <a:ext uri="{FF2B5EF4-FFF2-40B4-BE49-F238E27FC236}">
                  <a16:creationId xmlns:a16="http://schemas.microsoft.com/office/drawing/2014/main" id="{BFEFCC3A-5D66-A325-F004-1A5BCEFA8357}"/>
                </a:ext>
              </a:extLst>
            </p:cNvPr>
            <p:cNvSpPr txBox="1"/>
            <p:nvPr/>
          </p:nvSpPr>
          <p:spPr>
            <a:xfrm flipH="1">
              <a:off x="5061152" y="1157277"/>
              <a:ext cx="529491" cy="199605"/>
            </a:xfrm>
            <a:prstGeom prst="rect">
              <a:avLst/>
            </a:prstGeom>
            <a:solidFill>
              <a:schemeClr val="bg1"/>
            </a:solidFill>
          </p:spPr>
          <p:txBody>
            <a:bodyPr wrap="square" rtlCol="0" anchor="ctr" anchorCtr="1">
              <a:spAutoFit/>
            </a:bodyPr>
            <a:lstStyle/>
            <a:p>
              <a:r>
                <a:rPr kumimoji="1" lang="ja-JP" altLang="en-US" sz="602" u="sng" dirty="0"/>
                <a:t>会社概要</a:t>
              </a:r>
            </a:p>
          </p:txBody>
        </p:sp>
        <p:pic>
          <p:nvPicPr>
            <p:cNvPr id="24" name="図 23">
              <a:extLst>
                <a:ext uri="{FF2B5EF4-FFF2-40B4-BE49-F238E27FC236}">
                  <a16:creationId xmlns:a16="http://schemas.microsoft.com/office/drawing/2014/main" id="{DF5D7757-486A-B628-EE0E-F5C72E5AF5F5}"/>
                </a:ext>
              </a:extLst>
            </p:cNvPr>
            <p:cNvPicPr>
              <a:picLocks noChangeAspect="1"/>
            </p:cNvPicPr>
            <p:nvPr/>
          </p:nvPicPr>
          <p:blipFill>
            <a:blip r:embed="rId6"/>
            <a:stretch>
              <a:fillRect/>
            </a:stretch>
          </p:blipFill>
          <p:spPr>
            <a:xfrm>
              <a:off x="5175913" y="786002"/>
              <a:ext cx="271931" cy="296434"/>
            </a:xfrm>
            <a:prstGeom prst="rect">
              <a:avLst/>
            </a:prstGeom>
          </p:spPr>
        </p:pic>
      </p:grpSp>
      <p:sp>
        <p:nvSpPr>
          <p:cNvPr id="7" name="テキスト ボックス 4">
            <a:extLst>
              <a:ext uri="{FF2B5EF4-FFF2-40B4-BE49-F238E27FC236}">
                <a16:creationId xmlns:a16="http://schemas.microsoft.com/office/drawing/2014/main" id="{24118FB0-9425-0F29-0E76-70D3231B005F}"/>
              </a:ext>
            </a:extLst>
          </p:cNvPr>
          <p:cNvSpPr txBox="1"/>
          <p:nvPr/>
        </p:nvSpPr>
        <p:spPr>
          <a:xfrm>
            <a:off x="300653" y="2369123"/>
            <a:ext cx="1776187" cy="891019"/>
          </a:xfrm>
          <a:prstGeom prst="rect">
            <a:avLst/>
          </a:prstGeom>
          <a:solidFill>
            <a:schemeClr val="bg1">
              <a:alpha val="85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kumimoji="1" lang="ja-JP" altLang="en-US" sz="1050" dirty="0">
                <a:latin typeface="BIZ UDゴシック" panose="020B0400000000000000" pitchFamily="49" charset="-128"/>
                <a:ea typeface="BIZ UDゴシック" panose="020B0400000000000000" pitchFamily="49" charset="-128"/>
              </a:rPr>
              <a:t>こちらに文章を入力</a:t>
            </a:r>
            <a:endParaRPr kumimoji="1" lang="en-US" altLang="ja-JP" sz="1050" dirty="0">
              <a:latin typeface="BIZ UDゴシック" panose="020B0400000000000000" pitchFamily="49" charset="-128"/>
              <a:ea typeface="BIZ UDゴシック" panose="020B0400000000000000" pitchFamily="49" charset="-128"/>
            </a:endParaRPr>
          </a:p>
          <a:p>
            <a:pPr algn="just"/>
            <a:r>
              <a:rPr lang="ja-JP" altLang="en-US"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必要ない場合は削除して下さい。</a:t>
            </a:r>
            <a:r>
              <a:rPr lang="en-US"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8" name="正方形/長方形 47">
            <a:extLst>
              <a:ext uri="{FF2B5EF4-FFF2-40B4-BE49-F238E27FC236}">
                <a16:creationId xmlns:a16="http://schemas.microsoft.com/office/drawing/2014/main" id="{1CB22E8C-5D08-5442-770F-DF41EB7CB8DF}"/>
              </a:ext>
            </a:extLst>
          </p:cNvPr>
          <p:cNvSpPr/>
          <p:nvPr/>
        </p:nvSpPr>
        <p:spPr>
          <a:xfrm>
            <a:off x="3669573" y="2673072"/>
            <a:ext cx="997846" cy="821685"/>
          </a:xfrm>
          <a:prstGeom prst="rect">
            <a:avLst/>
          </a:prstGeom>
          <a:solidFill>
            <a:schemeClr val="accent5">
              <a:lumMod val="20000"/>
              <a:lumOff val="80000"/>
            </a:schemeClr>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904" b="1" dirty="0">
                <a:solidFill>
                  <a:schemeClr val="tx1">
                    <a:lumMod val="65000"/>
                    <a:lumOff val="35000"/>
                  </a:schemeClr>
                </a:solidFill>
              </a:rPr>
              <a:t>QR</a:t>
            </a:r>
          </a:p>
          <a:p>
            <a:pPr algn="ctr"/>
            <a:r>
              <a:rPr kumimoji="1" lang="ja-JP" altLang="en-US" sz="904" b="1" dirty="0">
                <a:solidFill>
                  <a:schemeClr val="tx1">
                    <a:lumMod val="65000"/>
                    <a:lumOff val="35000"/>
                  </a:schemeClr>
                </a:solidFill>
              </a:rPr>
              <a:t>コード</a:t>
            </a:r>
          </a:p>
        </p:txBody>
      </p:sp>
    </p:spTree>
    <p:extLst>
      <p:ext uri="{BB962C8B-B14F-4D97-AF65-F5344CB8AC3E}">
        <p14:creationId xmlns:p14="http://schemas.microsoft.com/office/powerpoint/2010/main" val="1941690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481</TotalTime>
  <Words>415</Words>
  <Application>Microsoft Office PowerPoint</Application>
  <PresentationFormat>ユーザー設定</PresentationFormat>
  <Paragraphs>77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BIZ UDゴシック</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寛彰 佐々木</dc:creator>
  <cp:lastModifiedBy>重文 井上</cp:lastModifiedBy>
  <cp:revision>19</cp:revision>
  <cp:lastPrinted>2024-04-19T07:16:20Z</cp:lastPrinted>
  <dcterms:created xsi:type="dcterms:W3CDTF">2024-04-04T05:37:32Z</dcterms:created>
  <dcterms:modified xsi:type="dcterms:W3CDTF">2024-04-19T07:29:31Z</dcterms:modified>
</cp:coreProperties>
</file>